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8" r:id="rId2"/>
    <p:sldId id="275" r:id="rId3"/>
    <p:sldId id="292" r:id="rId4"/>
    <p:sldId id="260" r:id="rId5"/>
    <p:sldId id="274" r:id="rId6"/>
    <p:sldId id="289" r:id="rId7"/>
    <p:sldId id="282" r:id="rId8"/>
    <p:sldId id="284" r:id="rId9"/>
    <p:sldId id="290" r:id="rId10"/>
    <p:sldId id="286" r:id="rId11"/>
    <p:sldId id="278" r:id="rId12"/>
    <p:sldId id="281" r:id="rId13"/>
    <p:sldId id="285" r:id="rId14"/>
    <p:sldId id="287" r:id="rId15"/>
    <p:sldId id="288" r:id="rId16"/>
    <p:sldId id="279" r:id="rId17"/>
    <p:sldId id="291" r:id="rId18"/>
    <p:sldId id="28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C4DD"/>
    <a:srgbClr val="48A2A0"/>
    <a:srgbClr val="6C92C0"/>
    <a:srgbClr val="A4D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48" y="4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9EA2A-4C48-4C61-B30A-DAB1A3E93B21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31000-9408-426B-B873-D4C066E48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08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3593460" y="1511293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4696432" y="1097600"/>
            <a:ext cx="7495569" cy="5760400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" y="0"/>
            <a:ext cx="11829889" cy="6022170"/>
          </a:xfrm>
          <a:custGeom>
            <a:avLst/>
            <a:gdLst>
              <a:gd name="connsiteX0" fmla="*/ 0 w 11829889"/>
              <a:gd name="connsiteY0" fmla="*/ 0 h 6022170"/>
              <a:gd name="connsiteX1" fmla="*/ 11829889 w 11829889"/>
              <a:gd name="connsiteY1" fmla="*/ 0 h 6022170"/>
              <a:gd name="connsiteX2" fmla="*/ 11638999 w 11829889"/>
              <a:gd name="connsiteY2" fmla="*/ 372708 h 6022170"/>
              <a:gd name="connsiteX3" fmla="*/ 2146897 w 11829889"/>
              <a:gd name="connsiteY3" fmla="*/ 6022170 h 6022170"/>
              <a:gd name="connsiteX4" fmla="*/ 502925 w 11829889"/>
              <a:gd name="connsiteY4" fmla="*/ 5897788 h 6022170"/>
              <a:gd name="connsiteX5" fmla="*/ 0 w 11829889"/>
              <a:gd name="connsiteY5" fmla="*/ 5807975 h 602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9889" h="6022170">
                <a:moveTo>
                  <a:pt x="0" y="0"/>
                </a:moveTo>
                <a:lnTo>
                  <a:pt x="11829889" y="0"/>
                </a:lnTo>
                <a:lnTo>
                  <a:pt x="11638999" y="372708"/>
                </a:lnTo>
                <a:cubicBezTo>
                  <a:pt x="9810981" y="3737782"/>
                  <a:pt x="6245713" y="6022170"/>
                  <a:pt x="2146897" y="6022170"/>
                </a:cubicBezTo>
                <a:cubicBezTo>
                  <a:pt x="1587968" y="6022170"/>
                  <a:pt x="1038959" y="5979692"/>
                  <a:pt x="502925" y="5897788"/>
                </a:cubicBezTo>
                <a:lnTo>
                  <a:pt x="0" y="5807975"/>
                </a:ln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37021" y="3069322"/>
            <a:ext cx="4826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r>
              <a:rPr lang="zh-CN" altLang="en-US" sz="4400" b="1" dirty="0">
                <a:solidFill>
                  <a:schemeClr val="bg1"/>
                </a:solidFill>
                <a:latin typeface="Gotham Rounded Medium" panose="02000000000000000000" pitchFamily="50" charset="0"/>
              </a:rPr>
              <a:t>第一人称射击游戏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71550" y="4033039"/>
            <a:ext cx="4684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成员：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16340189 </a:t>
            </a:r>
            <a:r>
              <a:rPr lang="zh-CN" altLang="en-US" dirty="0">
                <a:solidFill>
                  <a:schemeClr val="bg1"/>
                </a:solidFill>
              </a:rPr>
              <a:t>邵梓硕</a:t>
            </a:r>
            <a:r>
              <a:rPr lang="en-US" altLang="zh-CN" dirty="0">
                <a:solidFill>
                  <a:schemeClr val="bg1"/>
                </a:solidFill>
              </a:rPr>
              <a:t>		16340190 </a:t>
            </a:r>
            <a:r>
              <a:rPr lang="zh-CN" altLang="en-US" dirty="0">
                <a:solidFill>
                  <a:schemeClr val="bg1"/>
                </a:solidFill>
              </a:rPr>
              <a:t>沈大伟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16340246 </a:t>
            </a:r>
            <a:r>
              <a:rPr lang="zh-CN" altLang="en-US" dirty="0">
                <a:solidFill>
                  <a:schemeClr val="bg1"/>
                </a:solidFill>
              </a:rPr>
              <a:t>伍正涛</a:t>
            </a:r>
            <a:r>
              <a:rPr lang="en-US" altLang="zh-CN" dirty="0">
                <a:solidFill>
                  <a:schemeClr val="bg1"/>
                </a:solidFill>
              </a:rPr>
              <a:t>		16340118 </a:t>
            </a:r>
            <a:r>
              <a:rPr lang="zh-CN" altLang="en-US" dirty="0">
                <a:solidFill>
                  <a:schemeClr val="bg1"/>
                </a:solidFill>
              </a:rPr>
              <a:t>李杰泓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7021" y="2167369"/>
            <a:ext cx="880561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Gotham Rounded Medium" panose="02000000000000000000" pitchFamily="50" charset="0"/>
              </a:rPr>
              <a:t>计算机图形学期末展示</a:t>
            </a:r>
            <a:r>
              <a:rPr lang="en-US" altLang="zh-CN" sz="5400" b="1" dirty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endParaRPr lang="zh-CN" altLang="en-US" sz="5400" dirty="0"/>
          </a:p>
        </p:txBody>
      </p:sp>
      <p:sp>
        <p:nvSpPr>
          <p:cNvPr id="14" name="矩形 13"/>
          <p:cNvSpPr/>
          <p:nvPr/>
        </p:nvSpPr>
        <p:spPr>
          <a:xfrm>
            <a:off x="1797830" y="434847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46A315B-23F6-4413-AF7F-CB17A82FAD2F}"/>
              </a:ext>
            </a:extLst>
          </p:cNvPr>
          <p:cNvCxnSpPr/>
          <p:nvPr/>
        </p:nvCxnSpPr>
        <p:spPr>
          <a:xfrm>
            <a:off x="871550" y="3838763"/>
            <a:ext cx="601958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902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Bonus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40B0187-2E60-41C2-A255-BB0F05F21FA6}"/>
              </a:ext>
            </a:extLst>
          </p:cNvPr>
          <p:cNvSpPr/>
          <p:nvPr/>
        </p:nvSpPr>
        <p:spPr>
          <a:xfrm>
            <a:off x="830526" y="1760488"/>
            <a:ext cx="1050606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使用 </a:t>
            </a:r>
            <a:r>
              <a:rPr lang="en-US" altLang="zh-CN" sz="2000" dirty="0" err="1"/>
              <a:t>Assimp</a:t>
            </a:r>
            <a:r>
              <a:rPr lang="en-US" altLang="zh-CN" sz="2000" dirty="0"/>
              <a:t> </a:t>
            </a:r>
            <a:r>
              <a:rPr lang="zh-CN" altLang="en-US" sz="2000" dirty="0"/>
              <a:t>库加载模型，有枪、手、场景、子弹等模型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用枪和手模型作为玩家 </a:t>
            </a:r>
            <a:r>
              <a:rPr lang="en-US" altLang="zh-CN" dirty="0"/>
              <a:t>(Player)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左键点击射击后，子弹首先根据 </a:t>
            </a:r>
            <a:r>
              <a:rPr lang="en-US" altLang="zh-CN" dirty="0"/>
              <a:t>Camera </a:t>
            </a:r>
            <a:r>
              <a:rPr lang="zh-CN" altLang="en-US" dirty="0"/>
              <a:t>的 </a:t>
            </a:r>
            <a:r>
              <a:rPr lang="en-US" altLang="zh-CN" dirty="0"/>
              <a:t>pitch </a:t>
            </a:r>
            <a:r>
              <a:rPr lang="zh-CN" altLang="en-US" dirty="0"/>
              <a:t>和 </a:t>
            </a:r>
            <a:r>
              <a:rPr lang="en-US" altLang="zh-CN" dirty="0"/>
              <a:t>yaw </a:t>
            </a:r>
            <a:r>
              <a:rPr lang="zh-CN" altLang="en-US" dirty="0"/>
              <a:t>进行旋转，使得子弹射出后自身朝向前方，然后再射出子弹</a:t>
            </a:r>
            <a:endParaRPr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7F450AD-BB7B-4BE2-98B5-1744E2C2F056}"/>
              </a:ext>
            </a:extLst>
          </p:cNvPr>
          <p:cNvSpPr/>
          <p:nvPr/>
        </p:nvSpPr>
        <p:spPr>
          <a:xfrm>
            <a:off x="837314" y="347573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效果图：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EDE08EE-F58F-4130-A024-5B767F4BCC89}"/>
              </a:ext>
            </a:extLst>
          </p:cNvPr>
          <p:cNvSpPr/>
          <p:nvPr/>
        </p:nvSpPr>
        <p:spPr>
          <a:xfrm>
            <a:off x="837314" y="999840"/>
            <a:ext cx="79816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 import &amp; Mesh viewing </a:t>
            </a:r>
            <a:r>
              <a:rPr lang="zh-CN" altLang="en-US" sz="3200" b="1" dirty="0"/>
              <a:t>模型加载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539" y="3475244"/>
            <a:ext cx="6202208" cy="335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8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PART 2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19992" y="3487622"/>
            <a:ext cx="6318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额外功能实现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4737936" y="2674576"/>
            <a:ext cx="16209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/>
              <a:t>Bonus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2509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902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Bonus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40B0187-2E60-41C2-A255-BB0F05F21FA6}"/>
              </a:ext>
            </a:extLst>
          </p:cNvPr>
          <p:cNvSpPr/>
          <p:nvPr/>
        </p:nvSpPr>
        <p:spPr>
          <a:xfrm>
            <a:off x="830526" y="1760488"/>
            <a:ext cx="1095364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天空盒利用</a:t>
            </a:r>
            <a:r>
              <a:rPr lang="en-US" altLang="zh-CN" dirty="0"/>
              <a:t>GL_TEXTURE_CUBE_MAP_POSITIVE_X</a:t>
            </a:r>
            <a:r>
              <a:rPr lang="zh-CN" altLang="en-US" dirty="0"/>
              <a:t>对一个</a:t>
            </a:r>
            <a:r>
              <a:rPr lang="en-US" altLang="zh-CN" dirty="0"/>
              <a:t>cube</a:t>
            </a:r>
            <a:r>
              <a:rPr lang="zh-CN" altLang="en-US" dirty="0"/>
              <a:t>进行多面体贴图，保证每个面的贴图都不同。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并在初始化过程中将转换矩阵的随摄像机移动的平移部分剔除：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F26659-9C9C-431B-B5B1-2340F326A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4" y="2849221"/>
            <a:ext cx="8505023" cy="41304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7F450AD-BB7B-4BE2-98B5-1744E2C2F056}"/>
              </a:ext>
            </a:extLst>
          </p:cNvPr>
          <p:cNvSpPr/>
          <p:nvPr/>
        </p:nvSpPr>
        <p:spPr>
          <a:xfrm>
            <a:off x="837314" y="3426570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实现天空盒始终位于远处的效果：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C6CD24-BC7A-4951-922B-BC852BAA6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2" t="10130" r="20298" b="8238"/>
          <a:stretch/>
        </p:blipFill>
        <p:spPr>
          <a:xfrm>
            <a:off x="5585818" y="3826679"/>
            <a:ext cx="4289603" cy="270098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EDE08EE-F58F-4130-A024-5B767F4BCC89}"/>
              </a:ext>
            </a:extLst>
          </p:cNvPr>
          <p:cNvSpPr/>
          <p:nvPr/>
        </p:nvSpPr>
        <p:spPr>
          <a:xfrm>
            <a:off x="837314" y="999840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天空盒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0EC20F-589F-4232-AC38-70C39E4017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13" t="16121" r="15037" b="4794"/>
          <a:stretch/>
        </p:blipFill>
        <p:spPr>
          <a:xfrm>
            <a:off x="837315" y="3826680"/>
            <a:ext cx="4403426" cy="269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34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902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Bonus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40B0187-2E60-41C2-A255-BB0F05F21FA6}"/>
              </a:ext>
            </a:extLst>
          </p:cNvPr>
          <p:cNvSpPr/>
          <p:nvPr/>
        </p:nvSpPr>
        <p:spPr>
          <a:xfrm>
            <a:off x="830526" y="2163291"/>
            <a:ext cx="69717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-  </a:t>
            </a:r>
            <a:r>
              <a:rPr lang="zh-CN" altLang="en-US" sz="2000" dirty="0"/>
              <a:t>加载</a:t>
            </a:r>
            <a:r>
              <a:rPr lang="en-US" altLang="zh-CN" sz="2000" dirty="0"/>
              <a:t>TrueType</a:t>
            </a:r>
            <a:r>
              <a:rPr lang="zh-CN" altLang="en-US" sz="2000" dirty="0"/>
              <a:t>字体并为每一个字形生成位图以及计算度量值</a:t>
            </a:r>
            <a:r>
              <a:rPr lang="en-US" altLang="zh-CN" sz="2000" dirty="0"/>
              <a:t>(Metric)</a:t>
            </a:r>
          </a:p>
          <a:p>
            <a:r>
              <a:rPr lang="en-US" altLang="zh-CN" sz="2000" dirty="0"/>
              <a:t>-  </a:t>
            </a:r>
            <a:r>
              <a:rPr lang="zh-CN" altLang="en-US" sz="2000" dirty="0"/>
              <a:t>提取出它生成的位图作为字形的纹理，并使用这些度量值指定每个字符的大小和位置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7F450AD-BB7B-4BE2-98B5-1744E2C2F056}"/>
              </a:ext>
            </a:extLst>
          </p:cNvPr>
          <p:cNvSpPr/>
          <p:nvPr/>
        </p:nvSpPr>
        <p:spPr>
          <a:xfrm>
            <a:off x="830526" y="3561168"/>
            <a:ext cx="61770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-  </a:t>
            </a:r>
            <a:r>
              <a:rPr lang="zh-CN" altLang="en-US" sz="2000" dirty="0"/>
              <a:t>使用</a:t>
            </a:r>
            <a:r>
              <a:rPr lang="en-US" altLang="zh-CN" sz="2000" dirty="0" err="1"/>
              <a:t>FreeType</a:t>
            </a:r>
            <a:r>
              <a:rPr lang="zh-CN" altLang="en-US" sz="2000" dirty="0"/>
              <a:t>生成的位图的大小恰好能包含这个字符可见区域</a:t>
            </a:r>
            <a:endParaRPr lang="en-US" altLang="zh-CN" sz="2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EDE08EE-F58F-4130-A024-5B767F4BCC89}"/>
              </a:ext>
            </a:extLst>
          </p:cNvPr>
          <p:cNvSpPr/>
          <p:nvPr/>
        </p:nvSpPr>
        <p:spPr>
          <a:xfrm>
            <a:off x="837314" y="99984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文本渲染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8F606A-30DC-43AB-8197-4B863910E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564" y="3466297"/>
            <a:ext cx="4086225" cy="26765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1B97533-807C-43D1-B34E-6C49DEDE6991}"/>
              </a:ext>
            </a:extLst>
          </p:cNvPr>
          <p:cNvSpPr/>
          <p:nvPr/>
        </p:nvSpPr>
        <p:spPr>
          <a:xfrm>
            <a:off x="830526" y="1685399"/>
            <a:ext cx="1782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FreeType</a:t>
            </a:r>
            <a:r>
              <a:rPr lang="zh-CN" altLang="en-US" dirty="0"/>
              <a:t>库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F6060B-69A7-426E-8099-29240FF75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80" y="1584615"/>
            <a:ext cx="7592758" cy="484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1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902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Bonus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40B0187-2E60-41C2-A255-BB0F05F21FA6}"/>
              </a:ext>
            </a:extLst>
          </p:cNvPr>
          <p:cNvSpPr/>
          <p:nvPr/>
        </p:nvSpPr>
        <p:spPr>
          <a:xfrm>
            <a:off x="830527" y="1760488"/>
            <a:ext cx="1030942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玩家按空格键可以模拟重力跳起和下落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实现：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设置对空格键的按键响应，并设定一个向下的重力加速度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按下空格键后，设置一个向上的初速度，按匀变速运动的物理公式来计算玩家的所在高度。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当玩家下落至地板时，跳跃事件结束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EDE08EE-F58F-4130-A024-5B767F4BCC89}"/>
              </a:ext>
            </a:extLst>
          </p:cNvPr>
          <p:cNvSpPr/>
          <p:nvPr/>
        </p:nvSpPr>
        <p:spPr>
          <a:xfrm>
            <a:off x="837314" y="999840"/>
            <a:ext cx="47163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Gravity System </a:t>
            </a:r>
            <a:r>
              <a:rPr lang="zh-CN" altLang="en-US" sz="3200" b="1" dirty="0"/>
              <a:t>重力系统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56F52A-A150-418B-A312-B68876E8C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975" y="1621778"/>
            <a:ext cx="7502259" cy="478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1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902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Bonus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40B0187-2E60-41C2-A255-BB0F05F21FA6}"/>
              </a:ext>
            </a:extLst>
          </p:cNvPr>
          <p:cNvSpPr/>
          <p:nvPr/>
        </p:nvSpPr>
        <p:spPr>
          <a:xfrm>
            <a:off x="830527" y="1760488"/>
            <a:ext cx="10309421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子弹 </a:t>
            </a:r>
            <a:r>
              <a:rPr lang="en-US" altLang="zh-CN" sz="2000" dirty="0"/>
              <a:t>(Bullet) </a:t>
            </a:r>
            <a:r>
              <a:rPr lang="zh-CN" altLang="en-US" sz="2000" dirty="0"/>
              <a:t>与目标物体 </a:t>
            </a:r>
            <a:r>
              <a:rPr lang="en-US" altLang="zh-CN" sz="2000" dirty="0"/>
              <a:t>(Target) </a:t>
            </a:r>
            <a:r>
              <a:rPr lang="zh-CN" altLang="en-US" sz="2000" dirty="0"/>
              <a:t>的碰撞检测，当某一个 </a:t>
            </a:r>
            <a:r>
              <a:rPr lang="en-US" altLang="zh-CN" sz="2000" dirty="0"/>
              <a:t>Bullet </a:t>
            </a:r>
            <a:r>
              <a:rPr lang="zh-CN" altLang="en-US" sz="2000" dirty="0"/>
              <a:t>与 </a:t>
            </a:r>
            <a:r>
              <a:rPr lang="en-US" altLang="zh-CN" sz="2000" dirty="0"/>
              <a:t>Target </a:t>
            </a:r>
            <a:r>
              <a:rPr lang="zh-CN" altLang="en-US" sz="2000" dirty="0"/>
              <a:t>发生碰撞时，该 </a:t>
            </a:r>
            <a:r>
              <a:rPr lang="en-US" altLang="zh-CN" sz="2000" dirty="0"/>
              <a:t>Bullet </a:t>
            </a:r>
            <a:r>
              <a:rPr lang="zh-CN" altLang="en-US" sz="2000" dirty="0"/>
              <a:t>消失，</a:t>
            </a:r>
            <a:r>
              <a:rPr lang="en-US" altLang="zh-CN" sz="2000" dirty="0"/>
              <a:t>Target </a:t>
            </a:r>
            <a:r>
              <a:rPr lang="zh-CN" altLang="en-US" sz="2000" dirty="0"/>
              <a:t>随机改变位置。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实现：</a:t>
            </a:r>
            <a:endParaRPr lang="en-US" altLang="zh-CN" sz="2000" dirty="0"/>
          </a:p>
          <a:p>
            <a:r>
              <a:rPr lang="zh-CN" altLang="en-US" dirty="0"/>
              <a:t>遍历所有子弹，如果某个子弹与 </a:t>
            </a:r>
            <a:r>
              <a:rPr lang="en-US" altLang="zh-CN" dirty="0"/>
              <a:t>Target</a:t>
            </a:r>
            <a:r>
              <a:rPr lang="zh-CN" altLang="en-US" dirty="0"/>
              <a:t> 的距离小于目标物体的大小 </a:t>
            </a:r>
            <a:r>
              <a:rPr lang="en-US" altLang="zh-CN" dirty="0"/>
              <a:t>(</a:t>
            </a:r>
            <a:r>
              <a:rPr lang="zh-CN" altLang="en-US" dirty="0"/>
              <a:t>一个阈值</a:t>
            </a:r>
            <a:r>
              <a:rPr lang="en-US" altLang="zh-CN" dirty="0"/>
              <a:t>)</a:t>
            </a:r>
            <a:r>
              <a:rPr lang="zh-CN" altLang="en-US" dirty="0"/>
              <a:t> 时，销毁该子弹，并随机改变</a:t>
            </a:r>
            <a:r>
              <a:rPr lang="en-US" altLang="zh-CN" dirty="0"/>
              <a:t>Target</a:t>
            </a:r>
            <a:r>
              <a:rPr lang="zh-CN" altLang="en-US" dirty="0"/>
              <a:t> 的位置，准备进行下一次射击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EDE08EE-F58F-4130-A024-5B767F4BCC89}"/>
              </a:ext>
            </a:extLst>
          </p:cNvPr>
          <p:cNvSpPr/>
          <p:nvPr/>
        </p:nvSpPr>
        <p:spPr>
          <a:xfrm>
            <a:off x="837314" y="999840"/>
            <a:ext cx="54537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Collision Detection </a:t>
            </a:r>
            <a:r>
              <a:rPr lang="zh-CN" altLang="en-US" sz="3200" b="1" dirty="0"/>
              <a:t>碰撞检测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86265B-3FE9-49C6-8CC6-FF19B6B18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902" y="1584615"/>
            <a:ext cx="7442558" cy="469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PART 3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19992" y="3487622"/>
            <a:ext cx="6318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将要继续改善的地方</a:t>
            </a:r>
          </a:p>
        </p:txBody>
      </p:sp>
      <p:sp>
        <p:nvSpPr>
          <p:cNvPr id="2" name="矩形 1"/>
          <p:cNvSpPr/>
          <p:nvPr/>
        </p:nvSpPr>
        <p:spPr>
          <a:xfrm>
            <a:off x="4737936" y="2674576"/>
            <a:ext cx="16898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/>
              <a:t>Future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425468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9348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Future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7F450AD-BB7B-4BE2-98B5-1744E2C2F056}"/>
              </a:ext>
            </a:extLst>
          </p:cNvPr>
          <p:cNvSpPr/>
          <p:nvPr/>
        </p:nvSpPr>
        <p:spPr>
          <a:xfrm>
            <a:off x="830527" y="1224636"/>
            <a:ext cx="63891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预期实现的功能：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dirty="0"/>
              <a:t>目标消失时的火焰粒子特效动画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障碍物的运动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场景优化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182443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PART 4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19992" y="3487622"/>
            <a:ext cx="6318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现场演示</a:t>
            </a:r>
          </a:p>
        </p:txBody>
      </p:sp>
      <p:sp>
        <p:nvSpPr>
          <p:cNvPr id="2" name="矩形 1"/>
          <p:cNvSpPr/>
          <p:nvPr/>
        </p:nvSpPr>
        <p:spPr>
          <a:xfrm>
            <a:off x="4737936" y="2674576"/>
            <a:ext cx="11480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/>
              <a:t>Play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407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4758074" y="753893"/>
            <a:ext cx="713428" cy="71342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910172" y="4148747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216279" y="3422965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18018" y="3514494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01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86683" y="4466994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+mj-lt"/>
              </a:rPr>
              <a:t>Basic</a:t>
            </a:r>
            <a:endParaRPr lang="zh-CN" altLang="en-US" sz="2800" dirty="0">
              <a:latin typeface="+mj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43662" y="5052275"/>
            <a:ext cx="201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基础功能实现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454812" y="4448259"/>
            <a:ext cx="1106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+mj-lt"/>
              </a:rPr>
              <a:t>Bonus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95532" y="5047704"/>
            <a:ext cx="201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额外功能实现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732053" y="4462276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+mj-lt"/>
              </a:rPr>
              <a:t>Future</a:t>
            </a:r>
            <a:endParaRPr lang="zh-CN" altLang="en-US" sz="2800" dirty="0"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14768" y="5050053"/>
            <a:ext cx="201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将要继续改善的地方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170644" y="4487361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+mj-lt"/>
              </a:rPr>
              <a:t>Play</a:t>
            </a:r>
            <a:endParaRPr lang="zh-CN" altLang="en-US" sz="2800" dirty="0">
              <a:latin typeface="+mj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560297" y="5047704"/>
            <a:ext cx="201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现场演示</a:t>
            </a:r>
          </a:p>
        </p:txBody>
      </p:sp>
      <p:sp>
        <p:nvSpPr>
          <p:cNvPr id="23" name="椭圆 22"/>
          <p:cNvSpPr/>
          <p:nvPr/>
        </p:nvSpPr>
        <p:spPr>
          <a:xfrm>
            <a:off x="4869180" y="686969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MH_Others_1"/>
          <p:cNvSpPr txBox="1"/>
          <p:nvPr>
            <p:custDataLst>
              <p:tags r:id="rId1"/>
            </p:custDataLst>
          </p:nvPr>
        </p:nvSpPr>
        <p:spPr>
          <a:xfrm>
            <a:off x="4160902" y="146732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495929" y="3441700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86496" y="3533229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02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203969" y="4148747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775579" y="3441700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837323" y="3533229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03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516801" y="4148747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055229" y="3416616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145796" y="3508145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04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9770535" y="4148747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772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0F0E0D-C211-4A35-9330-F6BA9D714B78}"/>
              </a:ext>
            </a:extLst>
          </p:cNvPr>
          <p:cNvSpPr/>
          <p:nvPr/>
        </p:nvSpPr>
        <p:spPr>
          <a:xfrm>
            <a:off x="837314" y="999840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分工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40B0187-2E60-41C2-A255-BB0F05F21FA6}"/>
              </a:ext>
            </a:extLst>
          </p:cNvPr>
          <p:cNvSpPr/>
          <p:nvPr/>
        </p:nvSpPr>
        <p:spPr>
          <a:xfrm>
            <a:off x="837314" y="1735997"/>
            <a:ext cx="7109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邵梓硕：天空盒、贴图映射、阴影映射、简单光照、粒子系统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71C155-75B8-474B-837E-A9D8EC55E4C5}"/>
              </a:ext>
            </a:extLst>
          </p:cNvPr>
          <p:cNvSpPr/>
          <p:nvPr/>
        </p:nvSpPr>
        <p:spPr>
          <a:xfrm>
            <a:off x="837314" y="2367668"/>
            <a:ext cx="63401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伍正涛：模型寻找、处理、加载，重力系统，碰撞检测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F25B46-C418-4E17-A950-B043F910BAB3}"/>
              </a:ext>
            </a:extLst>
          </p:cNvPr>
          <p:cNvSpPr/>
          <p:nvPr/>
        </p:nvSpPr>
        <p:spPr>
          <a:xfrm>
            <a:off x="837314" y="3001520"/>
            <a:ext cx="5314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沈大伟：模型寻找、场景处理，复杂光照处理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8F27D56-2DBD-4C2E-93BA-B2EA5A54F1B2}"/>
              </a:ext>
            </a:extLst>
          </p:cNvPr>
          <p:cNvSpPr/>
          <p:nvPr/>
        </p:nvSpPr>
        <p:spPr>
          <a:xfrm>
            <a:off x="837314" y="3633191"/>
            <a:ext cx="112101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李杰泓：实现利用鼠标、键盘控制人物移动；实现子弹射击</a:t>
            </a:r>
            <a:r>
              <a:rPr lang="en-US" altLang="zh-CN" sz="2000" dirty="0"/>
              <a:t>; </a:t>
            </a:r>
            <a:r>
              <a:rPr lang="zh-CN" altLang="en-US" sz="2000" dirty="0"/>
              <a:t>显示游戏信息</a:t>
            </a:r>
            <a:r>
              <a:rPr lang="en-US" altLang="zh-CN" sz="2000" dirty="0"/>
              <a:t>; </a:t>
            </a:r>
            <a:r>
              <a:rPr lang="zh-CN" altLang="en-US" sz="2000" dirty="0"/>
              <a:t>子弹击中时的爆炸效果</a:t>
            </a:r>
          </a:p>
        </p:txBody>
      </p:sp>
    </p:spTree>
    <p:extLst>
      <p:ext uri="{BB962C8B-B14F-4D97-AF65-F5344CB8AC3E}">
        <p14:creationId xmlns:p14="http://schemas.microsoft.com/office/powerpoint/2010/main" val="838139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PART 1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19992" y="3487622"/>
            <a:ext cx="6318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基础功能实现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4737936" y="2674576"/>
            <a:ext cx="13580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/>
              <a:t>Basic</a:t>
            </a:r>
            <a:endParaRPr lang="zh-CN" altLang="en-US" sz="40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772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0F0E0D-C211-4A35-9330-F6BA9D714B78}"/>
              </a:ext>
            </a:extLst>
          </p:cNvPr>
          <p:cNvSpPr/>
          <p:nvPr/>
        </p:nvSpPr>
        <p:spPr>
          <a:xfrm>
            <a:off x="837314" y="999840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光照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40B0187-2E60-41C2-A255-BB0F05F21FA6}"/>
              </a:ext>
            </a:extLst>
          </p:cNvPr>
          <p:cNvSpPr/>
          <p:nvPr/>
        </p:nvSpPr>
        <p:spPr>
          <a:xfrm>
            <a:off x="837314" y="1592047"/>
            <a:ext cx="107516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光照采用</a:t>
            </a:r>
            <a:r>
              <a:rPr lang="en-US" altLang="zh-CN" sz="2000" dirty="0" err="1"/>
              <a:t>Blinn-Phong</a:t>
            </a:r>
            <a:r>
              <a:rPr lang="zh-CN" altLang="en-US" sz="2000" dirty="0"/>
              <a:t>光照，并增加</a:t>
            </a:r>
            <a:r>
              <a:rPr lang="en-US" altLang="zh-CN" sz="2000" dirty="0"/>
              <a:t>gamma</a:t>
            </a:r>
            <a:r>
              <a:rPr lang="zh-CN" altLang="en-US" sz="2000" dirty="0"/>
              <a:t>矫正，</a:t>
            </a:r>
            <a:r>
              <a:rPr lang="en-US" altLang="zh-CN" sz="2000" dirty="0"/>
              <a:t>gamma</a:t>
            </a:r>
            <a:r>
              <a:rPr lang="zh-CN" altLang="en-US" sz="2000" dirty="0"/>
              <a:t>值设定为</a:t>
            </a:r>
            <a:r>
              <a:rPr lang="en-US" altLang="zh-CN" sz="2000" dirty="0"/>
              <a:t>2.2</a:t>
            </a:r>
            <a:r>
              <a:rPr lang="zh-CN" altLang="en-US" sz="2000" dirty="0"/>
              <a:t>。各个参数在场景初始化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中设定。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A54B9D-4DC7-4FC5-BD6E-2E267AB35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31" t="21603" r="52313" b="37307"/>
          <a:stretch/>
        </p:blipFill>
        <p:spPr>
          <a:xfrm>
            <a:off x="7728787" y="3195215"/>
            <a:ext cx="2442948" cy="234610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7" y="3195215"/>
            <a:ext cx="6128586" cy="951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14" y="4673793"/>
            <a:ext cx="3542690" cy="10891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772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0F0E0D-C211-4A35-9330-F6BA9D714B78}"/>
              </a:ext>
            </a:extLst>
          </p:cNvPr>
          <p:cNvSpPr/>
          <p:nvPr/>
        </p:nvSpPr>
        <p:spPr>
          <a:xfrm>
            <a:off x="837314" y="999840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贴图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40B0187-2E60-41C2-A255-BB0F05F21FA6}"/>
              </a:ext>
            </a:extLst>
          </p:cNvPr>
          <p:cNvSpPr/>
          <p:nvPr/>
        </p:nvSpPr>
        <p:spPr>
          <a:xfrm>
            <a:off x="837314" y="1592047"/>
            <a:ext cx="101874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由于场景中并无需要法线贴图的部分，这里采用普通的光照贴图，且目标，地面和障碍物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采用不同的贴图，只需在每次渲染对应部分前激活对应的贴图。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15" y="3919235"/>
            <a:ext cx="5841782" cy="3593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14" y="2767778"/>
            <a:ext cx="2291341" cy="7562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14" y="4835558"/>
            <a:ext cx="4566868" cy="4785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343" y="2767778"/>
            <a:ext cx="5203135" cy="31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7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772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9B37141-6F1B-4836-AE27-62AE92FA280A}"/>
              </a:ext>
            </a:extLst>
          </p:cNvPr>
          <p:cNvSpPr/>
          <p:nvPr/>
        </p:nvSpPr>
        <p:spPr>
          <a:xfrm>
            <a:off x="837314" y="1563999"/>
            <a:ext cx="680186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阴影采用</a:t>
            </a:r>
            <a:r>
              <a:rPr lang="en-US" altLang="zh-CN" sz="2000" dirty="0"/>
              <a:t>Shadow Mapping</a:t>
            </a:r>
            <a:r>
              <a:rPr lang="zh-CN" altLang="en-US" sz="2000" dirty="0"/>
              <a:t>，并对其进行优化：</a:t>
            </a:r>
            <a:endParaRPr lang="en-US" altLang="zh-CN" sz="2000" dirty="0"/>
          </a:p>
          <a:p>
            <a:endParaRPr lang="en-US" altLang="zh-CN" sz="2000" dirty="0"/>
          </a:p>
          <a:p>
            <a:pPr marL="457200" indent="-457200">
              <a:buAutoNum type="arabicPeriod"/>
            </a:pPr>
            <a:r>
              <a:rPr lang="zh-CN" altLang="en-US" sz="2000" dirty="0"/>
              <a:t>去除条纹失真</a:t>
            </a:r>
            <a:endParaRPr lang="en-US" altLang="zh-CN" sz="2000" dirty="0"/>
          </a:p>
          <a:p>
            <a:pPr marL="457200" indent="-457200">
              <a:buAutoNum type="arabicPeriod"/>
            </a:pPr>
            <a:r>
              <a:rPr lang="en-US" altLang="zh-CN" sz="2000" dirty="0"/>
              <a:t>PCF</a:t>
            </a:r>
          </a:p>
          <a:p>
            <a:pPr marL="457200" indent="-457200">
              <a:buAutoNum type="arabicPeriod"/>
            </a:pPr>
            <a:r>
              <a:rPr lang="zh-CN" altLang="en-US" sz="2000" dirty="0"/>
              <a:t>去除悬浮阴影（由于目标物体本身悬浮，效果不明显）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6C1C77-8B84-4515-9467-C9950B6CC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65" t="31306" r="40336" b="9035"/>
          <a:stretch/>
        </p:blipFill>
        <p:spPr>
          <a:xfrm>
            <a:off x="1226820" y="3354173"/>
            <a:ext cx="2879973" cy="239710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4468A25-9651-40FB-80BE-39D5C1DCC028}"/>
              </a:ext>
            </a:extLst>
          </p:cNvPr>
          <p:cNvSpPr/>
          <p:nvPr/>
        </p:nvSpPr>
        <p:spPr>
          <a:xfrm>
            <a:off x="837314" y="999840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阴影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0ACF1C-778F-4FF5-83B0-E1C3BFFAA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51" t="14706" r="54013" b="42088"/>
          <a:stretch/>
        </p:blipFill>
        <p:spPr>
          <a:xfrm>
            <a:off x="4703039" y="3354173"/>
            <a:ext cx="2993619" cy="239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9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772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9B37141-6F1B-4836-AE27-62AE92FA280A}"/>
              </a:ext>
            </a:extLst>
          </p:cNvPr>
          <p:cNvSpPr/>
          <p:nvPr/>
        </p:nvSpPr>
        <p:spPr>
          <a:xfrm>
            <a:off x="837314" y="1563999"/>
            <a:ext cx="703336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000" dirty="0"/>
          </a:p>
          <a:p>
            <a:pPr marL="457200" indent="-457200">
              <a:buAutoNum type="arabicPeriod"/>
            </a:pPr>
            <a:r>
              <a:rPr lang="en-US" altLang="zh-CN" sz="2000" dirty="0"/>
              <a:t>Camera </a:t>
            </a:r>
            <a:r>
              <a:rPr lang="zh-CN" altLang="en-US" sz="2000" dirty="0"/>
              <a:t>位置绑定到 </a:t>
            </a:r>
            <a:r>
              <a:rPr lang="en-US" altLang="zh-CN" sz="2000" dirty="0"/>
              <a:t>Player </a:t>
            </a:r>
            <a:r>
              <a:rPr lang="zh-CN" altLang="en-US" sz="2000" dirty="0"/>
              <a:t>头部，通过 </a:t>
            </a:r>
            <a:r>
              <a:rPr lang="en-US" altLang="zh-CN" sz="2000" dirty="0"/>
              <a:t>Player </a:t>
            </a:r>
            <a:r>
              <a:rPr lang="zh-CN" altLang="en-US" sz="2000" dirty="0"/>
              <a:t>更新 </a:t>
            </a:r>
            <a:r>
              <a:rPr lang="en-US" altLang="zh-CN" sz="2000" dirty="0"/>
              <a:t>Camera </a:t>
            </a:r>
            <a:r>
              <a:rPr lang="zh-CN" altLang="en-US" sz="2000" dirty="0"/>
              <a:t>位置；并且视角转动时改变 </a:t>
            </a:r>
            <a:r>
              <a:rPr lang="en-US" altLang="zh-CN" sz="2000" dirty="0"/>
              <a:t>Player </a:t>
            </a:r>
            <a:r>
              <a:rPr lang="zh-CN" altLang="en-US" sz="2000" dirty="0"/>
              <a:t>自身朝向，与 </a:t>
            </a:r>
            <a:r>
              <a:rPr lang="en-US" altLang="zh-CN" sz="2000" dirty="0"/>
              <a:t>Camera </a:t>
            </a:r>
            <a:r>
              <a:rPr lang="zh-CN" altLang="en-US" sz="2000" dirty="0"/>
              <a:t>的 </a:t>
            </a:r>
            <a:r>
              <a:rPr lang="en-US" altLang="zh-CN" sz="2000" dirty="0"/>
              <a:t>yaw </a:t>
            </a:r>
            <a:r>
              <a:rPr lang="zh-CN" altLang="en-US" sz="2000" dirty="0"/>
              <a:t>同步</a:t>
            </a:r>
            <a:endParaRPr lang="en-US" altLang="zh-CN" sz="2000" dirty="0"/>
          </a:p>
          <a:p>
            <a:pPr marL="457200" indent="-457200">
              <a:buAutoNum type="arabicPeriod"/>
            </a:pPr>
            <a:endParaRPr lang="en-US" altLang="zh-CN" sz="2000" dirty="0"/>
          </a:p>
          <a:p>
            <a:pPr marL="457200" indent="-457200">
              <a:buAutoNum type="arabicPeriod" startAt="2"/>
            </a:pPr>
            <a:r>
              <a:rPr lang="en-US" altLang="zh-CN" sz="2000" dirty="0"/>
              <a:t>Camera yaw </a:t>
            </a:r>
            <a:r>
              <a:rPr lang="zh-CN" altLang="en-US" sz="2000" dirty="0"/>
              <a:t>属性添加视角范围限制</a:t>
            </a:r>
            <a:endParaRPr lang="en-US" altLang="zh-CN" sz="2000" dirty="0"/>
          </a:p>
          <a:p>
            <a:pPr marL="457200" indent="-457200">
              <a:buAutoNum type="arabicPeriod" startAt="2"/>
            </a:pPr>
            <a:endParaRPr lang="en-US" altLang="zh-CN" sz="2000" dirty="0"/>
          </a:p>
          <a:p>
            <a:pPr marL="457200" indent="-457200">
              <a:buAutoNum type="arabicPeriod" startAt="2"/>
            </a:pPr>
            <a:r>
              <a:rPr lang="en-US" altLang="zh-CN" sz="2000" dirty="0"/>
              <a:t>WASD </a:t>
            </a:r>
            <a:r>
              <a:rPr lang="zh-CN" altLang="en-US" sz="2000" dirty="0"/>
              <a:t>控制移动时只取 </a:t>
            </a:r>
            <a:r>
              <a:rPr lang="en-US" altLang="zh-CN" sz="2000" dirty="0"/>
              <a:t>front </a:t>
            </a:r>
            <a:r>
              <a:rPr lang="zh-CN" altLang="en-US" sz="2000" dirty="0"/>
              <a:t>向量投影到</a:t>
            </a:r>
            <a:r>
              <a:rPr lang="en-US" altLang="zh-CN" sz="2000" dirty="0" err="1"/>
              <a:t>xoz</a:t>
            </a:r>
            <a:r>
              <a:rPr lang="zh-CN" altLang="en-US" sz="2000" dirty="0"/>
              <a:t>平面的分量，保证高度位置不变</a:t>
            </a:r>
            <a:endParaRPr lang="en-US" altLang="zh-CN" sz="2000" dirty="0"/>
          </a:p>
          <a:p>
            <a:pPr marL="457200" indent="-457200">
              <a:buAutoNum type="arabicPeriod" startAt="2"/>
            </a:pPr>
            <a:endParaRPr lang="en-US" altLang="zh-CN" sz="2000" dirty="0"/>
          </a:p>
          <a:p>
            <a:pPr marL="457200" indent="-457200">
              <a:buAutoNum type="arabicPeriod" startAt="2"/>
            </a:pPr>
            <a:endParaRPr lang="en-US" altLang="zh-CN" sz="2000" dirty="0"/>
          </a:p>
          <a:p>
            <a:pPr marL="457200" indent="-457200">
              <a:buAutoNum type="arabicPeriod"/>
            </a:pPr>
            <a:endParaRPr lang="zh-CN" alt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468A25-9651-40FB-80BE-39D5C1DCC028}"/>
              </a:ext>
            </a:extLst>
          </p:cNvPr>
          <p:cNvSpPr/>
          <p:nvPr/>
        </p:nvSpPr>
        <p:spPr>
          <a:xfrm>
            <a:off x="837314" y="999840"/>
            <a:ext cx="33874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Camera Roaming</a:t>
            </a:r>
            <a:endParaRPr lang="zh-CN" altLang="en-US" sz="32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381FF4-BAA5-4AF1-AB67-E29ACB3B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919" y="2525356"/>
            <a:ext cx="27908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1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772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9B37141-6F1B-4836-AE27-62AE92FA280A}"/>
              </a:ext>
            </a:extLst>
          </p:cNvPr>
          <p:cNvSpPr/>
          <p:nvPr/>
        </p:nvSpPr>
        <p:spPr>
          <a:xfrm>
            <a:off x="837314" y="1563999"/>
            <a:ext cx="70333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000" dirty="0"/>
          </a:p>
          <a:p>
            <a:pPr marL="457200" indent="-457200">
              <a:buFont typeface="+mj-lt"/>
              <a:buAutoNum type="arabicPeriod" startAt="4"/>
            </a:pPr>
            <a:endParaRPr lang="en-US" altLang="zh-CN" sz="2000" dirty="0"/>
          </a:p>
          <a:p>
            <a:pPr marL="457200" indent="-457200">
              <a:buAutoNum type="arabicPeriod" startAt="2"/>
            </a:pPr>
            <a:endParaRPr lang="en-US" altLang="zh-CN" sz="2000" dirty="0"/>
          </a:p>
          <a:p>
            <a:pPr marL="457200" indent="-457200">
              <a:buAutoNum type="arabicPeriod"/>
            </a:pPr>
            <a:endParaRPr lang="zh-CN" alt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468A25-9651-40FB-80BE-39D5C1DCC028}"/>
              </a:ext>
            </a:extLst>
          </p:cNvPr>
          <p:cNvSpPr/>
          <p:nvPr/>
        </p:nvSpPr>
        <p:spPr>
          <a:xfrm>
            <a:off x="837314" y="999840"/>
            <a:ext cx="33874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Camera Roaming</a:t>
            </a:r>
            <a:endParaRPr lang="zh-CN" altLang="en-US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007166" y="2041891"/>
            <a:ext cx="6003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zh-CN" altLang="en-US" dirty="0"/>
              <a:t>增加</a:t>
            </a:r>
            <a:r>
              <a:rPr lang="en-US" altLang="zh-CN" dirty="0"/>
              <a:t>camera</a:t>
            </a:r>
            <a:r>
              <a:rPr lang="zh-CN" altLang="en-US" dirty="0"/>
              <a:t>活动范围限制。如右图，设</a:t>
            </a:r>
            <a:r>
              <a:rPr lang="en-US" altLang="zh-CN" dirty="0"/>
              <a:t>ABCD</a:t>
            </a:r>
            <a:r>
              <a:rPr lang="zh-CN" altLang="en-US" dirty="0"/>
              <a:t>为四边形的四个顶点，若点</a:t>
            </a:r>
            <a:r>
              <a:rPr lang="en-US" altLang="zh-CN" dirty="0"/>
              <a:t>P</a:t>
            </a:r>
            <a:r>
              <a:rPr lang="zh-CN" altLang="en-US" dirty="0"/>
              <a:t>在四边形内，则如下公式中，应有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同时大于零。</a:t>
            </a:r>
            <a:endParaRPr lang="en-US" altLang="zh-CN" b="0" dirty="0">
              <a:ea typeface="Cambria Math" panose="020405030504060302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70677" y="3217857"/>
            <a:ext cx="3088871" cy="1550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7870677" y="3217857"/>
            <a:ext cx="0" cy="1550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7870677" y="4768361"/>
            <a:ext cx="3088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10959548" y="3217857"/>
            <a:ext cx="0" cy="1550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7870677" y="3217857"/>
            <a:ext cx="3088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640417" y="38672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686136" y="3734692"/>
            <a:ext cx="57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7606748" y="2820292"/>
            <a:ext cx="66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606748" y="4796594"/>
            <a:ext cx="66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0628243" y="4842112"/>
            <a:ext cx="66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0628243" y="2774774"/>
            <a:ext cx="66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cxnSp>
        <p:nvCxnSpPr>
          <p:cNvPr id="27" name="直接箭头连接符 26"/>
          <p:cNvCxnSpPr/>
          <p:nvPr/>
        </p:nvCxnSpPr>
        <p:spPr>
          <a:xfrm>
            <a:off x="7870677" y="3217857"/>
            <a:ext cx="769740" cy="672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916397" y="3941165"/>
            <a:ext cx="724020" cy="827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19" idx="1"/>
          </p:cNvCxnSpPr>
          <p:nvPr/>
        </p:nvCxnSpPr>
        <p:spPr>
          <a:xfrm flipH="1" flipV="1">
            <a:off x="8686136" y="3919358"/>
            <a:ext cx="2273411" cy="820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19" idx="1"/>
          </p:cNvCxnSpPr>
          <p:nvPr/>
        </p:nvCxnSpPr>
        <p:spPr>
          <a:xfrm flipH="1">
            <a:off x="8686136" y="3246091"/>
            <a:ext cx="2273411" cy="673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1007166" y="3993109"/>
                <a:ext cx="526674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66" y="3993109"/>
                <a:ext cx="5266745" cy="12003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9615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723</Words>
  <Application>Microsoft Office PowerPoint</Application>
  <PresentationFormat>宽屏</PresentationFormat>
  <Paragraphs>117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Gotham Rounded Medium</vt:lpstr>
      <vt:lpstr>等线</vt:lpstr>
      <vt:lpstr>等线 Light</vt:lpstr>
      <vt:lpstr>微软雅黑</vt:lpstr>
      <vt:lpstr>Arial</vt:lpstr>
      <vt:lpstr>Calibri</vt:lpstr>
      <vt:lpstr>Cambria Math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蓝绿简洁</dc:title>
  <dc:creator>第一PPT</dc:creator>
  <cp:keywords>www.1ppt.com</cp:keywords>
  <cp:lastModifiedBy>Zht Wu</cp:lastModifiedBy>
  <cp:revision>91</cp:revision>
  <dcterms:created xsi:type="dcterms:W3CDTF">2016-01-19T08:46:00Z</dcterms:created>
  <dcterms:modified xsi:type="dcterms:W3CDTF">2019-06-25T03:02:39Z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13</vt:lpwstr>
  </property>
  <property fmtid="{D5CDD505-2E9C-101B-9397-08002B2CF9AE}" pid="3" name="KSOProductBuildVer">
    <vt:lpwstr>2052-10.1.0.7669</vt:lpwstr>
  </property>
</Properties>
</file>